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+mn-lt"/>
        <a:ea typeface="+mn-ea"/>
        <a:cs typeface="+mn-cs"/>
        <a:sym typeface="Avenir Book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+mn-lt"/>
        <a:ea typeface="+mn-ea"/>
        <a:cs typeface="+mn-cs"/>
        <a:sym typeface="Avenir Book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+mn-lt"/>
        <a:ea typeface="+mn-ea"/>
        <a:cs typeface="+mn-cs"/>
        <a:sym typeface="Avenir Book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+mn-lt"/>
        <a:ea typeface="+mn-ea"/>
        <a:cs typeface="+mn-cs"/>
        <a:sym typeface="Avenir Book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+mn-lt"/>
        <a:ea typeface="+mn-ea"/>
        <a:cs typeface="+mn-cs"/>
        <a:sym typeface="Avenir Book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+mn-lt"/>
        <a:ea typeface="+mn-ea"/>
        <a:cs typeface="+mn-cs"/>
        <a:sym typeface="Avenir Book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+mn-lt"/>
        <a:ea typeface="+mn-ea"/>
        <a:cs typeface="+mn-cs"/>
        <a:sym typeface="Avenir Book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+mn-lt"/>
        <a:ea typeface="+mn-ea"/>
        <a:cs typeface="+mn-cs"/>
        <a:sym typeface="Avenir Book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4E5755"/>
        </a:solidFill>
        <a:effectLst/>
        <a:uFillTx/>
        <a:latin typeface="+mn-lt"/>
        <a:ea typeface="+mn-ea"/>
        <a:cs typeface="+mn-cs"/>
        <a:sym typeface="Avenir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83B9AA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83B9AA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99C7CE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C3C892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CEB8CB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BB997B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rgbClr val="4E5755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91.000000</c:v>
                </c:pt>
                <c:pt idx="1">
                  <c:v>76.000000</c:v>
                </c:pt>
                <c:pt idx="2">
                  <c:v>28.000000</c:v>
                </c:pt>
                <c:pt idx="3">
                  <c:v>26.000000</c:v>
                </c:pt>
                <c:pt idx="4">
                  <c:v>21.000000</c:v>
                </c:pt>
                <c:pt idx="5">
                  <c:v>18.000000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118"/>
          <c:y val="0.0607375"/>
          <c:w val="0.87382"/>
          <c:h val="0.844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C3C89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391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83B9AA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391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4E5755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4E5755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83B9AA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83B9AA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99C7CE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C3C892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explosion val="0"/>
            <c:spPr>
              <a:solidFill>
                <a:srgbClr val="CEB8CB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explosion val="0"/>
            <c:spPr>
              <a:solidFill>
                <a:srgbClr val="BB997B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explosion val="0"/>
            <c:spPr>
              <a:solidFill>
                <a:srgbClr val="DBE3E2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ptCount val="6"/>
                <c:pt idx="0">
                  <c:v>91.000000</c:v>
                </c:pt>
                <c:pt idx="1">
                  <c:v>76.000000</c:v>
                </c:pt>
                <c:pt idx="2">
                  <c:v>28.000000</c:v>
                </c:pt>
                <c:pt idx="3">
                  <c:v>26.000000</c:v>
                </c:pt>
                <c:pt idx="4">
                  <c:v>21.000000</c:v>
                </c:pt>
                <c:pt idx="5">
                  <c:v>18.000000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118"/>
          <c:y val="0.0607375"/>
          <c:w val="0.87382"/>
          <c:h val="0.844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C3C89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391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BB997B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3910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DBE3E2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3E3E3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300" u="none">
                <a:solidFill>
                  <a:srgbClr val="DBE3E2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jwb@eaaa.dk" TargetMode="External"/><Relationship Id="rId3" Type="http://schemas.openxmlformats.org/officeDocument/2006/relationships/hyperlink" Target="http://www.baaa.dk" TargetMode="Externa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chart" Target="../charts/chart1.xml"/><Relationship Id="rId4" Type="http://schemas.openxmlformats.org/officeDocument/2006/relationships/chart" Target="../charts/chart2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jwb@eaaa.dk" TargetMode="External"/><Relationship Id="rId3" Type="http://schemas.openxmlformats.org/officeDocument/2006/relationships/hyperlink" Target="http://www.baaa.dk" TargetMode="External"/><Relationship Id="rId4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Relationship Id="rId4" Type="http://schemas.openxmlformats.org/officeDocument/2006/relationships/image" Target="../media/image2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jwb@eaaa.dk" TargetMode="External"/><Relationship Id="rId4" Type="http://schemas.openxmlformats.org/officeDocument/2006/relationships/hyperlink" Target="http://www.baaa.dk" TargetMode="Externa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mailto:jwb@eaaa.dk" TargetMode="External"/><Relationship Id="rId3" Type="http://schemas.openxmlformats.org/officeDocument/2006/relationships/hyperlink" Target="http://www.baaa.dk" TargetMode="External"/><Relationship Id="rId4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body" sz="half" idx="13"/>
          </p:nvPr>
        </p:nvSpPr>
        <p:spPr>
          <a:xfrm>
            <a:off x="699869" y="2016658"/>
            <a:ext cx="11605062" cy="2527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0"/>
            </a:lvl1pPr>
          </a:lstStyle>
          <a:p>
            <a:pPr/>
            <a:r>
              <a:t>Topic</a:t>
            </a:r>
          </a:p>
        </p:txBody>
      </p:sp>
      <p:sp>
        <p:nvSpPr>
          <p:cNvPr id="14" name="Shape 14"/>
          <p:cNvSpPr/>
          <p:nvPr>
            <p:ph type="body" sz="quarter" idx="14"/>
          </p:nvPr>
        </p:nvSpPr>
        <p:spPr>
          <a:xfrm>
            <a:off x="4605096" y="4481645"/>
            <a:ext cx="3794608" cy="7620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SzTx/>
              <a:buNone/>
              <a:defRPr>
                <a:solidFill>
                  <a:srgbClr val="E6EEEE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Short description</a:t>
            </a:r>
          </a:p>
        </p:txBody>
      </p:sp>
      <p:sp>
        <p:nvSpPr>
          <p:cNvPr id="15" name="Shape 15"/>
          <p:cNvSpPr/>
          <p:nvPr>
            <p:ph type="body" sz="quarter" idx="15"/>
          </p:nvPr>
        </p:nvSpPr>
        <p:spPr>
          <a:xfrm>
            <a:off x="246662" y="8250866"/>
            <a:ext cx="4572713" cy="12192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SzTx/>
              <a:buNone/>
              <a:defRPr sz="1600"/>
            </a:pPr>
            <a:r>
              <a:t>Author: Jarne W. Beutnagel (</a:t>
            </a:r>
            <a:r>
              <a:rPr u="sng">
                <a:hlinkClick r:id="rId2" invalidUrl="" action="" tgtFrame="" tooltip="" history="1" highlightClick="0" endSnd="0"/>
              </a:rPr>
              <a:t>jwb@eaaa.dk</a:t>
            </a:r>
            <a:r>
              <a:t>)</a:t>
            </a:r>
          </a:p>
          <a:p>
            <a:pPr marL="0" indent="0">
              <a:buSzTx/>
              <a:buNone/>
              <a:defRPr sz="1600"/>
            </a:pPr>
            <a:r>
              <a:t>Subject: Interaction Design</a:t>
            </a:r>
          </a:p>
          <a:p>
            <a:pPr marL="0" indent="0">
              <a:buSzTx/>
              <a:buNone/>
              <a:defRPr sz="1600"/>
            </a:pPr>
            <a:r>
              <a:t>Course: Multimedia Design &amp; Communication</a:t>
            </a:r>
          </a:p>
          <a:p>
            <a:pPr marL="0" indent="0">
              <a:buSzTx/>
              <a:buNone/>
              <a:defRPr sz="1600"/>
            </a:pPr>
            <a:r>
              <a:t>© 2015 Business Academy Aarhus (</a:t>
            </a:r>
            <a:r>
              <a:rPr u="sng">
                <a:hlinkClick r:id="rId3" invalidUrl="" action="" tgtFrame="" tooltip="" history="1" highlightClick="0" endSnd="0"/>
              </a:rPr>
              <a:t>www.baaa.dk</a:t>
            </a:r>
            <a:r>
              <a:t>)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Light Grey">
    <p:bg>
      <p:bgPr>
        <a:solidFill>
          <a:srgbClr val="4E5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Green">
    <p:bg>
      <p:bgPr>
        <a:solidFill>
          <a:srgbClr val="83B9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Brown">
    <p:bg>
      <p:bgPr>
        <a:solidFill>
          <a:srgbClr val="BB99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Blue">
    <p:bg>
      <p:bgPr>
        <a:solidFill>
          <a:srgbClr val="99C7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Pink">
    <p:bg>
      <p:bgPr>
        <a:solidFill>
          <a:srgbClr val="CEB8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White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hapes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>
            <p:ph type="body" sz="quarter" idx="13"/>
          </p:nvPr>
        </p:nvSpPr>
        <p:spPr>
          <a:xfrm>
            <a:off x="2296796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3B9AA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0" name="Shape 170"/>
          <p:cNvSpPr/>
          <p:nvPr>
            <p:ph type="body" sz="quarter" idx="14"/>
          </p:nvPr>
        </p:nvSpPr>
        <p:spPr>
          <a:xfrm>
            <a:off x="3725037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99C7CE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1" name="Shape 171"/>
          <p:cNvSpPr/>
          <p:nvPr>
            <p:ph type="body" sz="quarter" idx="15"/>
          </p:nvPr>
        </p:nvSpPr>
        <p:spPr>
          <a:xfrm>
            <a:off x="5153279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3C892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2" name="Shape 172"/>
          <p:cNvSpPr/>
          <p:nvPr>
            <p:ph type="body" sz="quarter" idx="16"/>
          </p:nvPr>
        </p:nvSpPr>
        <p:spPr>
          <a:xfrm>
            <a:off x="6581520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EB8C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3" name="Shape 173"/>
          <p:cNvSpPr/>
          <p:nvPr>
            <p:ph type="body" sz="quarter" idx="17"/>
          </p:nvPr>
        </p:nvSpPr>
        <p:spPr>
          <a:xfrm>
            <a:off x="8009762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B997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4" name="Shape 174"/>
          <p:cNvSpPr/>
          <p:nvPr>
            <p:ph type="body" sz="quarter" idx="18"/>
          </p:nvPr>
        </p:nvSpPr>
        <p:spPr>
          <a:xfrm>
            <a:off x="9438003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E5755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5" name="Shape 175"/>
          <p:cNvSpPr/>
          <p:nvPr>
            <p:ph type="body" sz="quarter" idx="19"/>
          </p:nvPr>
        </p:nvSpPr>
        <p:spPr>
          <a:xfrm>
            <a:off x="2296796" y="2930864"/>
            <a:ext cx="1270001" cy="1270001"/>
          </a:xfrm>
          <a:prstGeom prst="ellipse">
            <a:avLst/>
          </a:prstGeom>
          <a:solidFill>
            <a:srgbClr val="83B9AA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6" name="Shape 176"/>
          <p:cNvSpPr/>
          <p:nvPr>
            <p:ph type="body" sz="quarter" idx="20"/>
          </p:nvPr>
        </p:nvSpPr>
        <p:spPr>
          <a:xfrm>
            <a:off x="3725037" y="2930864"/>
            <a:ext cx="1270001" cy="1270001"/>
          </a:xfrm>
          <a:prstGeom prst="ellipse">
            <a:avLst/>
          </a:prstGeom>
          <a:solidFill>
            <a:srgbClr val="99C7CE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7" name="Shape 177"/>
          <p:cNvSpPr/>
          <p:nvPr>
            <p:ph type="body" sz="quarter" idx="21"/>
          </p:nvPr>
        </p:nvSpPr>
        <p:spPr>
          <a:xfrm>
            <a:off x="5153279" y="2930864"/>
            <a:ext cx="1270001" cy="1270001"/>
          </a:xfrm>
          <a:prstGeom prst="ellipse">
            <a:avLst/>
          </a:prstGeom>
          <a:solidFill>
            <a:srgbClr val="C3C892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8" name="Shape 178"/>
          <p:cNvSpPr/>
          <p:nvPr>
            <p:ph type="body" sz="quarter" idx="22"/>
          </p:nvPr>
        </p:nvSpPr>
        <p:spPr>
          <a:xfrm>
            <a:off x="6581520" y="2930864"/>
            <a:ext cx="1270001" cy="1270001"/>
          </a:xfrm>
          <a:prstGeom prst="ellipse">
            <a:avLst/>
          </a:prstGeom>
          <a:solidFill>
            <a:srgbClr val="CEB8C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79" name="Shape 179"/>
          <p:cNvSpPr/>
          <p:nvPr>
            <p:ph type="body" sz="quarter" idx="23"/>
          </p:nvPr>
        </p:nvSpPr>
        <p:spPr>
          <a:xfrm>
            <a:off x="8009762" y="2930864"/>
            <a:ext cx="1270001" cy="1270001"/>
          </a:xfrm>
          <a:prstGeom prst="ellipse">
            <a:avLst/>
          </a:prstGeom>
          <a:solidFill>
            <a:srgbClr val="BB997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0" name="Shape 180"/>
          <p:cNvSpPr/>
          <p:nvPr>
            <p:ph type="body" sz="quarter" idx="24"/>
          </p:nvPr>
        </p:nvSpPr>
        <p:spPr>
          <a:xfrm>
            <a:off x="9438003" y="2930864"/>
            <a:ext cx="1270001" cy="1270001"/>
          </a:xfrm>
          <a:prstGeom prst="ellipse">
            <a:avLst/>
          </a:prstGeom>
          <a:solidFill>
            <a:srgbClr val="4E5755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1" name="Shape 181"/>
          <p:cNvSpPr/>
          <p:nvPr>
            <p:ph type="body" sz="quarter" idx="25"/>
          </p:nvPr>
        </p:nvSpPr>
        <p:spPr>
          <a:xfrm>
            <a:off x="2297091" y="5007806"/>
            <a:ext cx="1270001" cy="1270001"/>
          </a:xfrm>
          <a:prstGeom prst="rect">
            <a:avLst/>
          </a:prstGeom>
          <a:solidFill>
            <a:srgbClr val="83B9AA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2" name="Shape 182"/>
          <p:cNvSpPr/>
          <p:nvPr>
            <p:ph type="body" sz="quarter" idx="26"/>
          </p:nvPr>
        </p:nvSpPr>
        <p:spPr>
          <a:xfrm>
            <a:off x="3569749" y="5007806"/>
            <a:ext cx="1270001" cy="1270001"/>
          </a:xfrm>
          <a:prstGeom prst="rect">
            <a:avLst/>
          </a:prstGeom>
          <a:solidFill>
            <a:srgbClr val="99C7CE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3" name="Shape 183"/>
          <p:cNvSpPr/>
          <p:nvPr>
            <p:ph type="body" sz="quarter" idx="27"/>
          </p:nvPr>
        </p:nvSpPr>
        <p:spPr>
          <a:xfrm>
            <a:off x="2296796" y="6267765"/>
            <a:ext cx="1270001" cy="1270001"/>
          </a:xfrm>
          <a:prstGeom prst="rect">
            <a:avLst/>
          </a:prstGeom>
          <a:solidFill>
            <a:srgbClr val="C3C892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4" name="Shape 184"/>
          <p:cNvSpPr/>
          <p:nvPr>
            <p:ph type="body" sz="quarter" idx="28"/>
          </p:nvPr>
        </p:nvSpPr>
        <p:spPr>
          <a:xfrm>
            <a:off x="3569454" y="6267765"/>
            <a:ext cx="1270001" cy="1270001"/>
          </a:xfrm>
          <a:prstGeom prst="rect">
            <a:avLst/>
          </a:prstGeom>
          <a:solidFill>
            <a:srgbClr val="CEB8C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5" name="Shape 185"/>
          <p:cNvSpPr/>
          <p:nvPr>
            <p:ph type="body" sz="quarter" idx="29"/>
          </p:nvPr>
        </p:nvSpPr>
        <p:spPr>
          <a:xfrm>
            <a:off x="2296796" y="7537764"/>
            <a:ext cx="1270001" cy="1270001"/>
          </a:xfrm>
          <a:prstGeom prst="rect">
            <a:avLst/>
          </a:prstGeom>
          <a:solidFill>
            <a:srgbClr val="BB997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6" name="Shape 186"/>
          <p:cNvSpPr/>
          <p:nvPr>
            <p:ph type="body" sz="quarter" idx="30"/>
          </p:nvPr>
        </p:nvSpPr>
        <p:spPr>
          <a:xfrm>
            <a:off x="3569454" y="7537764"/>
            <a:ext cx="1270001" cy="1270001"/>
          </a:xfrm>
          <a:prstGeom prst="rect">
            <a:avLst/>
          </a:prstGeom>
          <a:solidFill>
            <a:srgbClr val="4E5755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7" name="Shape 187"/>
          <p:cNvSpPr/>
          <p:nvPr>
            <p:ph type="body" sz="quarter" idx="31"/>
          </p:nvPr>
        </p:nvSpPr>
        <p:spPr>
          <a:xfrm>
            <a:off x="5218478" y="5020981"/>
            <a:ext cx="254001" cy="1016001"/>
          </a:xfrm>
          <a:prstGeom prst="rect">
            <a:avLst/>
          </a:prstGeom>
          <a:solidFill>
            <a:srgbClr val="83B9AA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8" name="Shape 188"/>
          <p:cNvSpPr/>
          <p:nvPr>
            <p:ph type="body" sz="quarter" idx="32"/>
          </p:nvPr>
        </p:nvSpPr>
        <p:spPr>
          <a:xfrm>
            <a:off x="5602136" y="5020981"/>
            <a:ext cx="254001" cy="1016001"/>
          </a:xfrm>
          <a:prstGeom prst="rect">
            <a:avLst/>
          </a:prstGeom>
          <a:solidFill>
            <a:srgbClr val="99C7CE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89" name="Shape 189"/>
          <p:cNvSpPr/>
          <p:nvPr>
            <p:ph type="body" sz="quarter" idx="33"/>
          </p:nvPr>
        </p:nvSpPr>
        <p:spPr>
          <a:xfrm>
            <a:off x="5218182" y="6039639"/>
            <a:ext cx="254001" cy="1016001"/>
          </a:xfrm>
          <a:prstGeom prst="rect">
            <a:avLst/>
          </a:prstGeom>
          <a:solidFill>
            <a:srgbClr val="C3C892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0" name="Shape 190"/>
          <p:cNvSpPr/>
          <p:nvPr>
            <p:ph type="body" sz="quarter" idx="34"/>
          </p:nvPr>
        </p:nvSpPr>
        <p:spPr>
          <a:xfrm>
            <a:off x="5601841" y="6039639"/>
            <a:ext cx="254001" cy="1016001"/>
          </a:xfrm>
          <a:prstGeom prst="rect">
            <a:avLst/>
          </a:prstGeom>
          <a:solidFill>
            <a:srgbClr val="CEB8C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1" name="Shape 191"/>
          <p:cNvSpPr/>
          <p:nvPr>
            <p:ph type="body" sz="quarter" idx="35"/>
          </p:nvPr>
        </p:nvSpPr>
        <p:spPr>
          <a:xfrm>
            <a:off x="5218183" y="7055639"/>
            <a:ext cx="254001" cy="1016001"/>
          </a:xfrm>
          <a:prstGeom prst="rect">
            <a:avLst/>
          </a:prstGeom>
          <a:solidFill>
            <a:srgbClr val="BB997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2" name="Shape 192"/>
          <p:cNvSpPr/>
          <p:nvPr>
            <p:ph type="body" sz="quarter" idx="36"/>
          </p:nvPr>
        </p:nvSpPr>
        <p:spPr>
          <a:xfrm>
            <a:off x="5601841" y="7055639"/>
            <a:ext cx="254001" cy="1016001"/>
          </a:xfrm>
          <a:prstGeom prst="rect">
            <a:avLst/>
          </a:prstGeom>
          <a:solidFill>
            <a:srgbClr val="4E5755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3" name="Shape 193"/>
          <p:cNvSpPr/>
          <p:nvPr>
            <p:ph type="body" sz="quarter" idx="37"/>
          </p:nvPr>
        </p:nvSpPr>
        <p:spPr>
          <a:xfrm>
            <a:off x="6208553" y="5020981"/>
            <a:ext cx="508001" cy="508001"/>
          </a:xfrm>
          <a:prstGeom prst="rect">
            <a:avLst/>
          </a:prstGeom>
          <a:solidFill>
            <a:srgbClr val="83B9AA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4" name="Shape 194"/>
          <p:cNvSpPr/>
          <p:nvPr>
            <p:ph type="body" sz="quarter" idx="38"/>
          </p:nvPr>
        </p:nvSpPr>
        <p:spPr>
          <a:xfrm>
            <a:off x="6719210" y="5020981"/>
            <a:ext cx="508001" cy="508001"/>
          </a:xfrm>
          <a:prstGeom prst="rect">
            <a:avLst/>
          </a:prstGeom>
          <a:solidFill>
            <a:srgbClr val="99C7CE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5" name="Shape 195"/>
          <p:cNvSpPr/>
          <p:nvPr>
            <p:ph type="body" sz="quarter" idx="39"/>
          </p:nvPr>
        </p:nvSpPr>
        <p:spPr>
          <a:xfrm>
            <a:off x="6208257" y="5531639"/>
            <a:ext cx="508001" cy="508001"/>
          </a:xfrm>
          <a:prstGeom prst="rect">
            <a:avLst/>
          </a:prstGeom>
          <a:solidFill>
            <a:srgbClr val="C3C892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6" name="Shape 196"/>
          <p:cNvSpPr/>
          <p:nvPr>
            <p:ph type="body" sz="quarter" idx="40"/>
          </p:nvPr>
        </p:nvSpPr>
        <p:spPr>
          <a:xfrm>
            <a:off x="6718915" y="5531639"/>
            <a:ext cx="508001" cy="508001"/>
          </a:xfrm>
          <a:prstGeom prst="rect">
            <a:avLst/>
          </a:prstGeom>
          <a:solidFill>
            <a:srgbClr val="CEB8C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7" name="Shape 197"/>
          <p:cNvSpPr/>
          <p:nvPr>
            <p:ph type="body" sz="quarter" idx="41"/>
          </p:nvPr>
        </p:nvSpPr>
        <p:spPr>
          <a:xfrm>
            <a:off x="6208257" y="6039639"/>
            <a:ext cx="508001" cy="508001"/>
          </a:xfrm>
          <a:prstGeom prst="rect">
            <a:avLst/>
          </a:prstGeom>
          <a:solidFill>
            <a:srgbClr val="BB997B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8" name="Shape 198"/>
          <p:cNvSpPr/>
          <p:nvPr>
            <p:ph type="body" sz="quarter" idx="42"/>
          </p:nvPr>
        </p:nvSpPr>
        <p:spPr>
          <a:xfrm>
            <a:off x="6718915" y="6039639"/>
            <a:ext cx="508001" cy="508001"/>
          </a:xfrm>
          <a:prstGeom prst="rect">
            <a:avLst/>
          </a:prstGeom>
          <a:solidFill>
            <a:srgbClr val="4E5755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199" name="Shape 199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hapes">
    <p:bg>
      <p:bgPr>
        <a:solidFill>
          <a:srgbClr val="4E5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>
            <p:ph type="body" sz="quarter" idx="13"/>
          </p:nvPr>
        </p:nvSpPr>
        <p:spPr>
          <a:xfrm>
            <a:off x="2296796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3B9AA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208" name="Shape 208"/>
          <p:cNvSpPr/>
          <p:nvPr>
            <p:ph type="body" sz="quarter" idx="14"/>
          </p:nvPr>
        </p:nvSpPr>
        <p:spPr>
          <a:xfrm>
            <a:off x="3725037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99C7CE"/>
          </a:solidFill>
        </p:spPr>
        <p:txBody>
          <a:bodyPr>
            <a:noAutofit/>
          </a:bodyPr>
          <a:lstStyle/>
          <a:p>
            <a:pPr marL="0" indent="0" algn="ctr">
              <a:buSzTx/>
              <a:buNone/>
              <a:defRPr sz="2000"/>
            </a:pPr>
          </a:p>
        </p:txBody>
      </p:sp>
      <p:sp>
        <p:nvSpPr>
          <p:cNvPr id="209" name="Shape 209"/>
          <p:cNvSpPr/>
          <p:nvPr/>
        </p:nvSpPr>
        <p:spPr>
          <a:xfrm>
            <a:off x="5153279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0" name="Shape 210"/>
          <p:cNvSpPr/>
          <p:nvPr/>
        </p:nvSpPr>
        <p:spPr>
          <a:xfrm>
            <a:off x="6581520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1" name="Shape 211"/>
          <p:cNvSpPr/>
          <p:nvPr/>
        </p:nvSpPr>
        <p:spPr>
          <a:xfrm>
            <a:off x="8009762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2" name="Shape 212"/>
          <p:cNvSpPr/>
          <p:nvPr/>
        </p:nvSpPr>
        <p:spPr>
          <a:xfrm>
            <a:off x="9438003" y="126188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3" name="Shape 213"/>
          <p:cNvSpPr/>
          <p:nvPr/>
        </p:nvSpPr>
        <p:spPr>
          <a:xfrm>
            <a:off x="2296796" y="2930864"/>
            <a:ext cx="1270001" cy="1270001"/>
          </a:xfrm>
          <a:prstGeom prst="ellipse">
            <a:avLst/>
          </a:prstGeom>
          <a:solidFill>
            <a:srgbClr val="83B9A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4" name="Shape 214"/>
          <p:cNvSpPr/>
          <p:nvPr/>
        </p:nvSpPr>
        <p:spPr>
          <a:xfrm>
            <a:off x="3725037" y="2930864"/>
            <a:ext cx="1270001" cy="1270001"/>
          </a:xfrm>
          <a:prstGeom prst="ellipse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5" name="Shape 215"/>
          <p:cNvSpPr/>
          <p:nvPr/>
        </p:nvSpPr>
        <p:spPr>
          <a:xfrm>
            <a:off x="5153279" y="2930864"/>
            <a:ext cx="1270001" cy="1270001"/>
          </a:xfrm>
          <a:prstGeom prst="ellipse">
            <a:avLst/>
          </a:pr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6" name="Shape 216"/>
          <p:cNvSpPr/>
          <p:nvPr/>
        </p:nvSpPr>
        <p:spPr>
          <a:xfrm>
            <a:off x="6581520" y="2930864"/>
            <a:ext cx="1270001" cy="1270001"/>
          </a:xfrm>
          <a:prstGeom prst="ellipse">
            <a:avLst/>
          </a:pr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7" name="Shape 217"/>
          <p:cNvSpPr/>
          <p:nvPr/>
        </p:nvSpPr>
        <p:spPr>
          <a:xfrm>
            <a:off x="8009762" y="2930864"/>
            <a:ext cx="1270001" cy="1270001"/>
          </a:xfrm>
          <a:prstGeom prst="ellipse">
            <a:avLst/>
          </a:pr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8" name="Shape 218"/>
          <p:cNvSpPr/>
          <p:nvPr/>
        </p:nvSpPr>
        <p:spPr>
          <a:xfrm>
            <a:off x="9438003" y="2930864"/>
            <a:ext cx="1270001" cy="1270001"/>
          </a:xfrm>
          <a:prstGeom prst="ellipse">
            <a:avLst/>
          </a:pr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19" name="Shape 219"/>
          <p:cNvSpPr/>
          <p:nvPr/>
        </p:nvSpPr>
        <p:spPr>
          <a:xfrm>
            <a:off x="2297091" y="5007806"/>
            <a:ext cx="1270001" cy="1270001"/>
          </a:xfrm>
          <a:prstGeom prst="rect">
            <a:avLst/>
          </a:prstGeom>
          <a:solidFill>
            <a:srgbClr val="83B9A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0" name="Shape 220"/>
          <p:cNvSpPr/>
          <p:nvPr/>
        </p:nvSpPr>
        <p:spPr>
          <a:xfrm>
            <a:off x="3569749" y="5007806"/>
            <a:ext cx="1270001" cy="1270001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1" name="Shape 221"/>
          <p:cNvSpPr/>
          <p:nvPr/>
        </p:nvSpPr>
        <p:spPr>
          <a:xfrm>
            <a:off x="2296796" y="6267765"/>
            <a:ext cx="1270001" cy="1270001"/>
          </a:xfrm>
          <a:prstGeom prst="rect">
            <a:avLst/>
          </a:pr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2" name="Shape 222"/>
          <p:cNvSpPr/>
          <p:nvPr/>
        </p:nvSpPr>
        <p:spPr>
          <a:xfrm>
            <a:off x="3569454" y="6267765"/>
            <a:ext cx="1270001" cy="1270001"/>
          </a:xfrm>
          <a:prstGeom prst="rect">
            <a:avLst/>
          </a:pr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3" name="Shape 223"/>
          <p:cNvSpPr/>
          <p:nvPr/>
        </p:nvSpPr>
        <p:spPr>
          <a:xfrm>
            <a:off x="2296796" y="7537764"/>
            <a:ext cx="1270001" cy="1270001"/>
          </a:xfrm>
          <a:prstGeom prst="rect">
            <a:avLst/>
          </a:pr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4" name="Shape 224"/>
          <p:cNvSpPr/>
          <p:nvPr/>
        </p:nvSpPr>
        <p:spPr>
          <a:xfrm>
            <a:off x="3569454" y="7537764"/>
            <a:ext cx="1270001" cy="1270001"/>
          </a:xfrm>
          <a:prstGeom prst="rect">
            <a:avLst/>
          </a:pr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5" name="Shape 225"/>
          <p:cNvSpPr/>
          <p:nvPr/>
        </p:nvSpPr>
        <p:spPr>
          <a:xfrm>
            <a:off x="5218478" y="5020981"/>
            <a:ext cx="254001" cy="1016001"/>
          </a:xfrm>
          <a:prstGeom prst="rect">
            <a:avLst/>
          </a:prstGeom>
          <a:solidFill>
            <a:srgbClr val="83B9A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6" name="Shape 226"/>
          <p:cNvSpPr/>
          <p:nvPr/>
        </p:nvSpPr>
        <p:spPr>
          <a:xfrm>
            <a:off x="5602136" y="5020981"/>
            <a:ext cx="254001" cy="1016001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7" name="Shape 227"/>
          <p:cNvSpPr/>
          <p:nvPr/>
        </p:nvSpPr>
        <p:spPr>
          <a:xfrm>
            <a:off x="5218182" y="6039639"/>
            <a:ext cx="254001" cy="1016001"/>
          </a:xfrm>
          <a:prstGeom prst="rect">
            <a:avLst/>
          </a:pr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8" name="Shape 228"/>
          <p:cNvSpPr/>
          <p:nvPr/>
        </p:nvSpPr>
        <p:spPr>
          <a:xfrm>
            <a:off x="5601841" y="6039639"/>
            <a:ext cx="254001" cy="1016001"/>
          </a:xfrm>
          <a:prstGeom prst="rect">
            <a:avLst/>
          </a:pr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29" name="Shape 229"/>
          <p:cNvSpPr/>
          <p:nvPr/>
        </p:nvSpPr>
        <p:spPr>
          <a:xfrm>
            <a:off x="5218183" y="7055639"/>
            <a:ext cx="254001" cy="1016001"/>
          </a:xfrm>
          <a:prstGeom prst="rect">
            <a:avLst/>
          </a:pr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0" name="Shape 230"/>
          <p:cNvSpPr/>
          <p:nvPr/>
        </p:nvSpPr>
        <p:spPr>
          <a:xfrm>
            <a:off x="5601841" y="7055639"/>
            <a:ext cx="254001" cy="1016001"/>
          </a:xfrm>
          <a:prstGeom prst="rect">
            <a:avLst/>
          </a:pr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1" name="Shape 231"/>
          <p:cNvSpPr/>
          <p:nvPr/>
        </p:nvSpPr>
        <p:spPr>
          <a:xfrm>
            <a:off x="6208553" y="5020981"/>
            <a:ext cx="508001" cy="508001"/>
          </a:xfrm>
          <a:prstGeom prst="rect">
            <a:avLst/>
          </a:prstGeom>
          <a:solidFill>
            <a:srgbClr val="83B9A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2" name="Shape 232"/>
          <p:cNvSpPr/>
          <p:nvPr/>
        </p:nvSpPr>
        <p:spPr>
          <a:xfrm>
            <a:off x="6719210" y="5020981"/>
            <a:ext cx="508001" cy="508001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3" name="Shape 233"/>
          <p:cNvSpPr/>
          <p:nvPr/>
        </p:nvSpPr>
        <p:spPr>
          <a:xfrm>
            <a:off x="6208257" y="5531639"/>
            <a:ext cx="508001" cy="508001"/>
          </a:xfrm>
          <a:prstGeom prst="rect">
            <a:avLst/>
          </a:prstGeom>
          <a:solidFill>
            <a:srgbClr val="C3C8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4" name="Shape 234"/>
          <p:cNvSpPr/>
          <p:nvPr/>
        </p:nvSpPr>
        <p:spPr>
          <a:xfrm>
            <a:off x="6718915" y="5531639"/>
            <a:ext cx="508001" cy="508001"/>
          </a:xfrm>
          <a:prstGeom prst="rect">
            <a:avLst/>
          </a:prstGeom>
          <a:solidFill>
            <a:srgbClr val="CEB8C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5" name="Shape 235"/>
          <p:cNvSpPr/>
          <p:nvPr/>
        </p:nvSpPr>
        <p:spPr>
          <a:xfrm>
            <a:off x="6208257" y="6039639"/>
            <a:ext cx="508001" cy="508001"/>
          </a:xfrm>
          <a:prstGeom prst="rect">
            <a:avLst/>
          </a:prstGeom>
          <a:solidFill>
            <a:srgbClr val="BB99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6" name="Shape 236"/>
          <p:cNvSpPr/>
          <p:nvPr/>
        </p:nvSpPr>
        <p:spPr>
          <a:xfrm>
            <a:off x="6718915" y="6039639"/>
            <a:ext cx="508001" cy="508001"/>
          </a:xfrm>
          <a:prstGeom prst="rect">
            <a:avLst/>
          </a:prstGeom>
          <a:solidFill>
            <a:srgbClr val="DBE3E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000"/>
            </a:pP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Graphs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5" name="Chart 245"/>
          <p:cNvGraphicFramePr/>
          <p:nvPr/>
        </p:nvGraphicFramePr>
        <p:xfrm>
          <a:off x="406108" y="1814776"/>
          <a:ext cx="5854701" cy="58547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246" name="Chart 246"/>
          <p:cNvGraphicFramePr/>
          <p:nvPr/>
        </p:nvGraphicFramePr>
        <p:xfrm>
          <a:off x="6816354" y="1814776"/>
          <a:ext cx="5854701" cy="58547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247" name="Shape 247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irst Page copy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body" sz="half" idx="13"/>
          </p:nvPr>
        </p:nvSpPr>
        <p:spPr>
          <a:xfrm>
            <a:off x="699869" y="2016658"/>
            <a:ext cx="11605062" cy="2527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0">
                <a:solidFill>
                  <a:srgbClr val="83B9AA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4" name="Shape 24"/>
          <p:cNvSpPr/>
          <p:nvPr>
            <p:ph type="body" sz="quarter" idx="14"/>
          </p:nvPr>
        </p:nvSpPr>
        <p:spPr>
          <a:xfrm>
            <a:off x="4605096" y="4481645"/>
            <a:ext cx="3794608" cy="7620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SzTx/>
              <a:buNone/>
              <a:defRPr>
                <a:solidFill>
                  <a:srgbClr val="DBE3E2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Short description</a:t>
            </a:r>
          </a:p>
        </p:txBody>
      </p:sp>
      <p:sp>
        <p:nvSpPr>
          <p:cNvPr id="25" name="Shape 25"/>
          <p:cNvSpPr/>
          <p:nvPr/>
        </p:nvSpPr>
        <p:spPr>
          <a:xfrm>
            <a:off x="246662" y="8250866"/>
            <a:ext cx="4572713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600">
                <a:solidFill>
                  <a:srgbClr val="7D8181"/>
                </a:solidFill>
              </a:defRPr>
            </a:pPr>
            <a:r>
              <a:t>Author: Jarne W. Beutnagel (</a:t>
            </a:r>
            <a:r>
              <a:rPr u="sng">
                <a:hlinkClick r:id="rId2" invalidUrl="" action="" tgtFrame="" tooltip="" history="1" highlightClick="0" endSnd="0"/>
              </a:rPr>
              <a:t>jwb@eaaa.dk</a:t>
            </a:r>
            <a:r>
              <a:t>)</a:t>
            </a:r>
          </a:p>
          <a:p>
            <a:pPr>
              <a:defRPr sz="1600">
                <a:solidFill>
                  <a:srgbClr val="7D8181"/>
                </a:solidFill>
              </a:defRPr>
            </a:pPr>
            <a:r>
              <a:t>Subject: Interaction Design</a:t>
            </a:r>
          </a:p>
          <a:p>
            <a:pPr>
              <a:defRPr sz="1600">
                <a:solidFill>
                  <a:srgbClr val="7D8181"/>
                </a:solidFill>
              </a:defRPr>
            </a:pPr>
            <a:r>
              <a:t>Course: Multimedia Design &amp; Communication</a:t>
            </a:r>
          </a:p>
          <a:p>
            <a:pPr>
              <a:defRPr sz="1600">
                <a:solidFill>
                  <a:srgbClr val="7D8181"/>
                </a:solidFill>
              </a:defRPr>
            </a:pPr>
            <a:r>
              <a:t>© 2015 Business Academy Aarhus (</a:t>
            </a:r>
            <a:r>
              <a:rPr u="sng">
                <a:hlinkClick r:id="rId3" invalidUrl="" action="" tgtFrame="" tooltip="" history="1" highlightClick="0" endSnd="0"/>
              </a:rPr>
              <a:t>www.baaa.dk</a:t>
            </a:r>
            <a:r>
              <a:t>)</a:t>
            </a:r>
          </a:p>
        </p:txBody>
      </p:sp>
      <p:sp>
        <p:nvSpPr>
          <p:cNvPr id="26" name="Shape 26"/>
          <p:cNvSpPr/>
          <p:nvPr/>
        </p:nvSpPr>
        <p:spPr>
          <a:xfrm>
            <a:off x="304517" y="7924800"/>
            <a:ext cx="12395765" cy="0"/>
          </a:xfrm>
          <a:prstGeom prst="line">
            <a:avLst/>
          </a:prstGeom>
          <a:ln w="25400">
            <a:solidFill>
              <a:srgbClr val="54565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000"/>
            </a:pPr>
          </a:p>
        </p:txBody>
      </p:sp>
      <p:pic>
        <p:nvPicPr>
          <p:cNvPr id="27" name="BAA_RG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Graphs">
    <p:bg>
      <p:bgPr>
        <a:solidFill>
          <a:srgbClr val="4E5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Chart 254"/>
          <p:cNvGraphicFramePr/>
          <p:nvPr/>
        </p:nvGraphicFramePr>
        <p:xfrm>
          <a:off x="406108" y="1814776"/>
          <a:ext cx="5854701" cy="58547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255" name="Chart 255"/>
          <p:cNvGraphicFramePr/>
          <p:nvPr/>
        </p:nvGraphicFramePr>
        <p:xfrm>
          <a:off x="6816354" y="1814776"/>
          <a:ext cx="5854701" cy="58547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pic>
        <p:nvPicPr>
          <p:cNvPr id="256" name="BAA_RG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tyles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>
            <p:ph type="body" sz="quarter" idx="13"/>
          </p:nvPr>
        </p:nvSpPr>
        <p:spPr>
          <a:xfrm>
            <a:off x="3184056" y="1674540"/>
            <a:ext cx="2810351" cy="762001"/>
          </a:xfrm>
          <a:prstGeom prst="rect">
            <a:avLst/>
          </a:prstGeom>
          <a:solidFill>
            <a:srgbClr val="99C7CE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66" name="Shape 266"/>
          <p:cNvSpPr/>
          <p:nvPr>
            <p:ph type="body" sz="quarter" idx="14"/>
          </p:nvPr>
        </p:nvSpPr>
        <p:spPr>
          <a:xfrm>
            <a:off x="3184056" y="2515360"/>
            <a:ext cx="2810351" cy="762001"/>
          </a:xfrm>
          <a:prstGeom prst="rect">
            <a:avLst/>
          </a:prstGeom>
          <a:solidFill>
            <a:srgbClr val="BB997B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67" name="Shape 267"/>
          <p:cNvSpPr/>
          <p:nvPr>
            <p:ph type="body" sz="quarter" idx="15"/>
          </p:nvPr>
        </p:nvSpPr>
        <p:spPr>
          <a:xfrm>
            <a:off x="3184056" y="3356181"/>
            <a:ext cx="2810351" cy="762001"/>
          </a:xfrm>
          <a:prstGeom prst="rect">
            <a:avLst/>
          </a:prstGeom>
          <a:solidFill>
            <a:srgbClr val="C3C892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68" name="Shape 268"/>
          <p:cNvSpPr/>
          <p:nvPr>
            <p:ph type="body" sz="quarter" idx="16"/>
          </p:nvPr>
        </p:nvSpPr>
        <p:spPr>
          <a:xfrm>
            <a:off x="3184056" y="4197003"/>
            <a:ext cx="2810351" cy="762001"/>
          </a:xfrm>
          <a:prstGeom prst="rect">
            <a:avLst/>
          </a:prstGeom>
          <a:solidFill>
            <a:srgbClr val="4E5755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69" name="Shape 269"/>
          <p:cNvSpPr/>
          <p:nvPr>
            <p:ph type="body" sz="quarter" idx="17"/>
          </p:nvPr>
        </p:nvSpPr>
        <p:spPr>
          <a:xfrm>
            <a:off x="3184056" y="5037823"/>
            <a:ext cx="2810351" cy="762001"/>
          </a:xfrm>
          <a:prstGeom prst="rect">
            <a:avLst/>
          </a:prstGeom>
          <a:solidFill>
            <a:srgbClr val="83B9AA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70" name="Shape 270"/>
          <p:cNvSpPr/>
          <p:nvPr>
            <p:ph type="body" sz="quarter" idx="18"/>
          </p:nvPr>
        </p:nvSpPr>
        <p:spPr>
          <a:xfrm>
            <a:off x="3184056" y="5878645"/>
            <a:ext cx="2810351" cy="762001"/>
          </a:xfrm>
          <a:prstGeom prst="rect">
            <a:avLst/>
          </a:prstGeom>
          <a:solidFill>
            <a:srgbClr val="CEB8CB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71" name="Shape 271"/>
          <p:cNvSpPr/>
          <p:nvPr>
            <p:ph type="body" sz="quarter" idx="19"/>
          </p:nvPr>
        </p:nvSpPr>
        <p:spPr>
          <a:xfrm>
            <a:off x="7024685" y="1674540"/>
            <a:ext cx="2796059" cy="762001"/>
          </a:xfrm>
          <a:prstGeom prst="rect">
            <a:avLst/>
          </a:prstGeom>
          <a:solidFill>
            <a:srgbClr val="99C7CE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72" name="Shape 272"/>
          <p:cNvSpPr/>
          <p:nvPr>
            <p:ph type="body" sz="quarter" idx="20"/>
          </p:nvPr>
        </p:nvSpPr>
        <p:spPr>
          <a:xfrm>
            <a:off x="7024685" y="2515360"/>
            <a:ext cx="2796059" cy="762001"/>
          </a:xfrm>
          <a:prstGeom prst="rect">
            <a:avLst/>
          </a:prstGeom>
          <a:solidFill>
            <a:srgbClr val="BB997B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73" name="Shape 273"/>
          <p:cNvSpPr/>
          <p:nvPr>
            <p:ph type="body" sz="quarter" idx="21"/>
          </p:nvPr>
        </p:nvSpPr>
        <p:spPr>
          <a:xfrm>
            <a:off x="7024685" y="3356181"/>
            <a:ext cx="2796059" cy="762001"/>
          </a:xfrm>
          <a:prstGeom prst="rect">
            <a:avLst/>
          </a:prstGeom>
          <a:solidFill>
            <a:srgbClr val="C3C892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74" name="Shape 274"/>
          <p:cNvSpPr/>
          <p:nvPr>
            <p:ph type="body" sz="quarter" idx="22"/>
          </p:nvPr>
        </p:nvSpPr>
        <p:spPr>
          <a:xfrm>
            <a:off x="7024685" y="4197003"/>
            <a:ext cx="2796059" cy="762001"/>
          </a:xfrm>
          <a:prstGeom prst="rect">
            <a:avLst/>
          </a:prstGeom>
          <a:solidFill>
            <a:srgbClr val="4E5755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75" name="Shape 275"/>
          <p:cNvSpPr/>
          <p:nvPr>
            <p:ph type="body" sz="quarter" idx="23"/>
          </p:nvPr>
        </p:nvSpPr>
        <p:spPr>
          <a:xfrm>
            <a:off x="7024685" y="5037823"/>
            <a:ext cx="2796059" cy="762001"/>
          </a:xfrm>
          <a:prstGeom prst="rect">
            <a:avLst/>
          </a:prstGeom>
          <a:solidFill>
            <a:srgbClr val="83B9AA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76" name="Shape 276"/>
          <p:cNvSpPr/>
          <p:nvPr>
            <p:ph type="body" sz="quarter" idx="24"/>
          </p:nvPr>
        </p:nvSpPr>
        <p:spPr>
          <a:xfrm>
            <a:off x="7024685" y="5878645"/>
            <a:ext cx="2796059" cy="762001"/>
          </a:xfrm>
          <a:prstGeom prst="rect">
            <a:avLst/>
          </a:prstGeom>
          <a:solidFill>
            <a:srgbClr val="CEB8CB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77" name="Shape 277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Graphs copy">
    <p:bg>
      <p:bgPr>
        <a:solidFill>
          <a:srgbClr val="4E5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>
            <p:ph type="body" sz="quarter" idx="13"/>
          </p:nvPr>
        </p:nvSpPr>
        <p:spPr>
          <a:xfrm>
            <a:off x="3184056" y="1674540"/>
            <a:ext cx="2810351" cy="762001"/>
          </a:xfrm>
          <a:prstGeom prst="rect">
            <a:avLst/>
          </a:prstGeom>
          <a:solidFill>
            <a:srgbClr val="99C7CE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86" name="Shape 286"/>
          <p:cNvSpPr/>
          <p:nvPr>
            <p:ph type="body" sz="quarter" idx="14"/>
          </p:nvPr>
        </p:nvSpPr>
        <p:spPr>
          <a:xfrm>
            <a:off x="3184056" y="2515360"/>
            <a:ext cx="2810351" cy="762001"/>
          </a:xfrm>
          <a:prstGeom prst="rect">
            <a:avLst/>
          </a:prstGeom>
          <a:solidFill>
            <a:srgbClr val="BB997B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87" name="Shape 287"/>
          <p:cNvSpPr/>
          <p:nvPr>
            <p:ph type="body" sz="quarter" idx="15"/>
          </p:nvPr>
        </p:nvSpPr>
        <p:spPr>
          <a:xfrm>
            <a:off x="3184056" y="3356181"/>
            <a:ext cx="2810351" cy="762001"/>
          </a:xfrm>
          <a:prstGeom prst="rect">
            <a:avLst/>
          </a:prstGeom>
          <a:solidFill>
            <a:srgbClr val="C3C892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88" name="Shape 288"/>
          <p:cNvSpPr/>
          <p:nvPr>
            <p:ph type="body" sz="quarter" idx="16"/>
          </p:nvPr>
        </p:nvSpPr>
        <p:spPr>
          <a:xfrm>
            <a:off x="3184056" y="4197003"/>
            <a:ext cx="2810351" cy="762001"/>
          </a:xfrm>
          <a:prstGeom prst="rect">
            <a:avLst/>
          </a:prstGeom>
          <a:solidFill>
            <a:srgbClr val="DBE3E2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89" name="Shape 289"/>
          <p:cNvSpPr/>
          <p:nvPr>
            <p:ph type="body" sz="quarter" idx="17"/>
          </p:nvPr>
        </p:nvSpPr>
        <p:spPr>
          <a:xfrm>
            <a:off x="3184056" y="5037823"/>
            <a:ext cx="2810351" cy="762001"/>
          </a:xfrm>
          <a:prstGeom prst="rect">
            <a:avLst/>
          </a:prstGeom>
          <a:solidFill>
            <a:srgbClr val="83B9AA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90" name="Shape 290"/>
          <p:cNvSpPr/>
          <p:nvPr>
            <p:ph type="body" sz="quarter" idx="18"/>
          </p:nvPr>
        </p:nvSpPr>
        <p:spPr>
          <a:xfrm>
            <a:off x="3184056" y="5878645"/>
            <a:ext cx="2810351" cy="762001"/>
          </a:xfrm>
          <a:prstGeom prst="rect">
            <a:avLst/>
          </a:prstGeom>
          <a:solidFill>
            <a:srgbClr val="CEB8CB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91" name="Shape 291"/>
          <p:cNvSpPr/>
          <p:nvPr>
            <p:ph type="body" sz="quarter" idx="19"/>
          </p:nvPr>
        </p:nvSpPr>
        <p:spPr>
          <a:xfrm>
            <a:off x="7024685" y="1674540"/>
            <a:ext cx="2796059" cy="762001"/>
          </a:xfrm>
          <a:prstGeom prst="rect">
            <a:avLst/>
          </a:prstGeom>
          <a:solidFill>
            <a:srgbClr val="99C7CE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92" name="Shape 292"/>
          <p:cNvSpPr/>
          <p:nvPr>
            <p:ph type="body" sz="quarter" idx="20"/>
          </p:nvPr>
        </p:nvSpPr>
        <p:spPr>
          <a:xfrm>
            <a:off x="7024685" y="2515360"/>
            <a:ext cx="2796059" cy="762001"/>
          </a:xfrm>
          <a:prstGeom prst="rect">
            <a:avLst/>
          </a:prstGeom>
          <a:solidFill>
            <a:srgbClr val="BB997B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93" name="Shape 293"/>
          <p:cNvSpPr/>
          <p:nvPr>
            <p:ph type="body" sz="quarter" idx="21"/>
          </p:nvPr>
        </p:nvSpPr>
        <p:spPr>
          <a:xfrm>
            <a:off x="7024685" y="3356181"/>
            <a:ext cx="2796059" cy="762001"/>
          </a:xfrm>
          <a:prstGeom prst="rect">
            <a:avLst/>
          </a:prstGeom>
          <a:solidFill>
            <a:srgbClr val="C3C892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94" name="Shape 294"/>
          <p:cNvSpPr/>
          <p:nvPr>
            <p:ph type="body" sz="quarter" idx="22"/>
          </p:nvPr>
        </p:nvSpPr>
        <p:spPr>
          <a:xfrm>
            <a:off x="7024685" y="4197003"/>
            <a:ext cx="2796059" cy="762001"/>
          </a:xfrm>
          <a:prstGeom prst="rect">
            <a:avLst/>
          </a:prstGeom>
          <a:solidFill>
            <a:srgbClr val="DBE3E2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95" name="Shape 295"/>
          <p:cNvSpPr/>
          <p:nvPr>
            <p:ph type="body" sz="quarter" idx="23"/>
          </p:nvPr>
        </p:nvSpPr>
        <p:spPr>
          <a:xfrm>
            <a:off x="7024685" y="5037823"/>
            <a:ext cx="2796059" cy="762001"/>
          </a:xfrm>
          <a:prstGeom prst="rect">
            <a:avLst/>
          </a:prstGeom>
          <a:solidFill>
            <a:srgbClr val="83B9AA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96" name="Shape 296"/>
          <p:cNvSpPr/>
          <p:nvPr>
            <p:ph type="body" sz="quarter" idx="24"/>
          </p:nvPr>
        </p:nvSpPr>
        <p:spPr>
          <a:xfrm>
            <a:off x="7024685" y="5878645"/>
            <a:ext cx="2796059" cy="762001"/>
          </a:xfrm>
          <a:prstGeom prst="rect">
            <a:avLst/>
          </a:prstGeom>
          <a:solidFill>
            <a:srgbClr val="CEB8CB"/>
          </a:solidFill>
        </p:spPr>
        <p:txBody>
          <a:bodyPr>
            <a:spAutoFit/>
          </a:bodyPr>
          <a:lstStyle>
            <a:lvl1pPr marL="0" indent="0" algn="ctr">
              <a:buSzTx/>
              <a:buNone/>
              <a:defRPr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lvl1pPr>
          </a:lstStyle>
          <a:p>
            <a:pPr/>
            <a:r>
              <a:t>Label</a:t>
            </a:r>
          </a:p>
        </p:txBody>
      </p:sp>
      <p:sp>
        <p:nvSpPr>
          <p:cNvPr id="297" name="Shape 297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d Page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89834" y="8164351"/>
            <a:ext cx="3913132" cy="1409954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>
            <p:ph type="body" sz="quarter" idx="13"/>
          </p:nvPr>
        </p:nvSpPr>
        <p:spPr>
          <a:xfrm>
            <a:off x="246662" y="8250866"/>
            <a:ext cx="4572713" cy="12192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SzTx/>
              <a:buNone/>
              <a:defRPr sz="1600"/>
            </a:pPr>
            <a:r>
              <a:t>Author: Jarne W. Beutnagel (</a:t>
            </a:r>
            <a:r>
              <a:rPr u="sng">
                <a:hlinkClick r:id="rId3" invalidUrl="" action="" tgtFrame="" tooltip="" history="1" highlightClick="0" endSnd="0"/>
              </a:rPr>
              <a:t>jwb@eaaa.dk</a:t>
            </a:r>
            <a:r>
              <a:t>)</a:t>
            </a:r>
          </a:p>
          <a:p>
            <a:pPr marL="0" indent="0">
              <a:buSzTx/>
              <a:buNone/>
              <a:defRPr sz="1600"/>
            </a:pPr>
            <a:r>
              <a:t>Subject: Interaction Design</a:t>
            </a:r>
          </a:p>
          <a:p>
            <a:pPr marL="0" indent="0">
              <a:buSzTx/>
              <a:buNone/>
              <a:defRPr sz="1600"/>
            </a:pPr>
            <a:r>
              <a:t>Course: Multimedia Design &amp; Communication</a:t>
            </a:r>
          </a:p>
          <a:p>
            <a:pPr marL="0" indent="0">
              <a:buSzTx/>
              <a:buNone/>
              <a:defRPr sz="1600"/>
            </a:pPr>
            <a:r>
              <a:t>© 2015 Business Academy Aarhus (</a:t>
            </a:r>
            <a:r>
              <a:rPr u="sng">
                <a:hlinkClick r:id="rId4" invalidUrl="" action="" tgtFrame="" tooltip="" history="1" highlightClick="0" endSnd="0"/>
              </a:rPr>
              <a:t>www.baaa.dk</a:t>
            </a:r>
            <a:r>
              <a:t>)</a:t>
            </a:r>
          </a:p>
        </p:txBody>
      </p:sp>
      <p:sp>
        <p:nvSpPr>
          <p:cNvPr id="306" name="Shape 306"/>
          <p:cNvSpPr/>
          <p:nvPr/>
        </p:nvSpPr>
        <p:spPr>
          <a:xfrm>
            <a:off x="304517" y="7924800"/>
            <a:ext cx="12395765" cy="0"/>
          </a:xfrm>
          <a:prstGeom prst="line">
            <a:avLst/>
          </a:prstGeom>
          <a:ln w="25400">
            <a:solidFill>
              <a:srgbClr val="A6AA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000"/>
            </a:pPr>
          </a:p>
        </p:txBody>
      </p:sp>
      <p:sp>
        <p:nvSpPr>
          <p:cNvPr id="307" name="Shape 3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End Page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body" sz="quarter" idx="13"/>
          </p:nvPr>
        </p:nvSpPr>
        <p:spPr>
          <a:xfrm>
            <a:off x="246662" y="8250866"/>
            <a:ext cx="4572713" cy="12192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SzTx/>
              <a:buNone/>
              <a:defRPr sz="1600">
                <a:solidFill>
                  <a:srgbClr val="7D8181"/>
                </a:solidFill>
              </a:defRPr>
            </a:pPr>
            <a:r>
              <a:t>Author: Jarne W. Beutnagel (</a:t>
            </a:r>
            <a:r>
              <a:rPr u="sng">
                <a:hlinkClick r:id="rId2" invalidUrl="" action="" tgtFrame="" tooltip="" history="1" highlightClick="0" endSnd="0"/>
              </a:rPr>
              <a:t>jwb@eaaa.dk</a:t>
            </a:r>
            <a:r>
              <a:t>)</a:t>
            </a:r>
          </a:p>
          <a:p>
            <a:pPr marL="0" indent="0">
              <a:buSzTx/>
              <a:buNone/>
              <a:defRPr sz="1600">
                <a:solidFill>
                  <a:srgbClr val="7D8181"/>
                </a:solidFill>
              </a:defRPr>
            </a:pPr>
            <a:r>
              <a:t>Subject: Interaction Design</a:t>
            </a:r>
          </a:p>
          <a:p>
            <a:pPr marL="0" indent="0">
              <a:buSzTx/>
              <a:buNone/>
              <a:defRPr sz="1600">
                <a:solidFill>
                  <a:srgbClr val="7D8181"/>
                </a:solidFill>
              </a:defRPr>
            </a:pPr>
            <a:r>
              <a:t>Course: Multimedia Design &amp; Communication</a:t>
            </a:r>
          </a:p>
          <a:p>
            <a:pPr marL="0" indent="0">
              <a:buSzTx/>
              <a:buNone/>
              <a:defRPr sz="1600">
                <a:solidFill>
                  <a:srgbClr val="7D8181"/>
                </a:solidFill>
              </a:defRPr>
            </a:pPr>
            <a:r>
              <a:t>© 2015 Business Academy Aarhus (</a:t>
            </a:r>
            <a:r>
              <a:rPr u="sng">
                <a:hlinkClick r:id="rId3" invalidUrl="" action="" tgtFrame="" tooltip="" history="1" highlightClick="0" endSnd="0"/>
              </a:rPr>
              <a:t>www.baaa.dk</a:t>
            </a:r>
            <a:r>
              <a:t>)</a:t>
            </a:r>
          </a:p>
        </p:txBody>
      </p:sp>
      <p:sp>
        <p:nvSpPr>
          <p:cNvPr id="315" name="Shape 315"/>
          <p:cNvSpPr/>
          <p:nvPr/>
        </p:nvSpPr>
        <p:spPr>
          <a:xfrm>
            <a:off x="304517" y="7924800"/>
            <a:ext cx="12395765" cy="0"/>
          </a:xfrm>
          <a:prstGeom prst="line">
            <a:avLst/>
          </a:prstGeom>
          <a:ln w="25400">
            <a:solidFill>
              <a:srgbClr val="54565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000"/>
            </a:pPr>
          </a:p>
        </p:txBody>
      </p:sp>
      <p:pic>
        <p:nvPicPr>
          <p:cNvPr id="316" name="BAA_RG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9834" y="8164351"/>
            <a:ext cx="3913131" cy="1409954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vel 1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body" sz="half" idx="13"/>
          </p:nvPr>
        </p:nvSpPr>
        <p:spPr>
          <a:xfrm>
            <a:off x="699869" y="2778658"/>
            <a:ext cx="11605062" cy="2527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0">
                <a:solidFill>
                  <a:srgbClr val="313636"/>
                </a:solidFill>
              </a:defRPr>
            </a:lvl1pPr>
          </a:lstStyle>
          <a:p>
            <a:pPr/>
            <a:r>
              <a:t>Headline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vel 1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>
            <p:ph type="body" sz="half" idx="13"/>
          </p:nvPr>
        </p:nvSpPr>
        <p:spPr>
          <a:xfrm>
            <a:off x="699869" y="2778658"/>
            <a:ext cx="11605062" cy="25273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14000">
                <a:solidFill>
                  <a:srgbClr val="DCE3E2"/>
                </a:solidFill>
              </a:defRPr>
            </a:lvl1pPr>
          </a:lstStyle>
          <a:p>
            <a:pPr/>
            <a:r>
              <a:t>Headline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vel 2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body" sz="quarter" idx="13"/>
          </p:nvPr>
        </p:nvSpPr>
        <p:spPr>
          <a:xfrm>
            <a:off x="699869" y="3210457"/>
            <a:ext cx="11605062" cy="1663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9000"/>
            </a:lvl1pPr>
          </a:lstStyle>
          <a:p>
            <a:pPr/>
            <a:r>
              <a:t>Level 2</a:t>
            </a:r>
          </a:p>
        </p:txBody>
      </p:sp>
      <p:pic>
        <p:nvPicPr>
          <p:cNvPr id="54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Level 2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>
            <p:ph type="body" sz="quarter" idx="13"/>
          </p:nvPr>
        </p:nvSpPr>
        <p:spPr>
          <a:xfrm>
            <a:off x="699869" y="3210457"/>
            <a:ext cx="11605062" cy="1663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9000">
                <a:solidFill>
                  <a:srgbClr val="DCE3E2"/>
                </a:solidFill>
              </a:defRPr>
            </a:lvl1pPr>
          </a:lstStyle>
          <a:p>
            <a:pPr/>
            <a:r>
              <a:t>Level 2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DBE3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10036849"/>
            <a:ext cx="2013652" cy="72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8692" y="11493674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>
            <p:ph type="body" sz="quarter" idx="13"/>
          </p:nvPr>
        </p:nvSpPr>
        <p:spPr>
          <a:xfrm>
            <a:off x="1293582" y="6551608"/>
            <a:ext cx="4590004" cy="2082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SzTx/>
              <a:buNone/>
            </a:lvl1pPr>
          </a:lstStyle>
          <a:p>
            <a:pPr/>
            <a:r>
              <a:t>Paragraph text that spans across several lines</a:t>
            </a:r>
          </a:p>
        </p:txBody>
      </p:sp>
      <p:sp>
        <p:nvSpPr>
          <p:cNvPr id="74" name="Shape 74"/>
          <p:cNvSpPr/>
          <p:nvPr>
            <p:ph type="body" sz="quarter" idx="14"/>
          </p:nvPr>
        </p:nvSpPr>
        <p:spPr>
          <a:xfrm>
            <a:off x="1293582" y="3886200"/>
            <a:ext cx="8475227" cy="1422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SzTx/>
              <a:buNone/>
            </a:lvl1pPr>
          </a:lstStyle>
          <a:p>
            <a:pPr/>
            <a:r>
              <a:t>Wide paragraph text spans across several lines on the slide</a:t>
            </a:r>
          </a:p>
        </p:txBody>
      </p:sp>
      <p:sp>
        <p:nvSpPr>
          <p:cNvPr id="75" name="Shape 75"/>
          <p:cNvSpPr/>
          <p:nvPr>
            <p:ph type="body" sz="quarter" idx="15"/>
          </p:nvPr>
        </p:nvSpPr>
        <p:spPr>
          <a:xfrm>
            <a:off x="7021579" y="6551608"/>
            <a:ext cx="4590004" cy="2082801"/>
          </a:xfrm>
          <a:prstGeom prst="rect">
            <a:avLst/>
          </a:prstGeom>
        </p:spPr>
        <p:txBody>
          <a:bodyPr anchor="t">
            <a:spAutoFit/>
          </a:bodyPr>
          <a:lstStyle>
            <a:lvl1pPr marL="467894" indent="-467894"/>
          </a:lstStyle>
          <a:p>
            <a:pPr/>
            <a:r>
              <a:t>Bullet item that spans across several lines</a:t>
            </a:r>
          </a:p>
        </p:txBody>
      </p:sp>
      <p:sp>
        <p:nvSpPr>
          <p:cNvPr id="76" name="Shape 76"/>
          <p:cNvSpPr/>
          <p:nvPr>
            <p:ph type="body" sz="quarter" idx="16"/>
          </p:nvPr>
        </p:nvSpPr>
        <p:spPr>
          <a:xfrm>
            <a:off x="1293582" y="2743134"/>
            <a:ext cx="8475227" cy="1066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SzTx/>
              <a:buNone/>
              <a:defRPr sz="5600"/>
            </a:lvl1pPr>
          </a:lstStyle>
          <a:p>
            <a:pPr/>
            <a:r>
              <a:t>Level 3 heading</a:t>
            </a:r>
          </a:p>
        </p:txBody>
      </p:sp>
      <p:sp>
        <p:nvSpPr>
          <p:cNvPr id="77" name="Shape 77"/>
          <p:cNvSpPr/>
          <p:nvPr>
            <p:ph type="body" sz="quarter" idx="17"/>
          </p:nvPr>
        </p:nvSpPr>
        <p:spPr>
          <a:xfrm>
            <a:off x="699869" y="735270"/>
            <a:ext cx="11605062" cy="1663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9000"/>
            </a:lvl1pPr>
          </a:lstStyle>
          <a:p>
            <a:pPr/>
            <a:r>
              <a:t>Level 2</a:t>
            </a:r>
          </a:p>
        </p:txBody>
      </p:sp>
      <p:sp>
        <p:nvSpPr>
          <p:cNvPr id="78" name="Shape 78"/>
          <p:cNvSpPr/>
          <p:nvPr>
            <p:ph type="body" sz="quarter" idx="18"/>
          </p:nvPr>
        </p:nvSpPr>
        <p:spPr>
          <a:xfrm>
            <a:off x="1293582" y="5684776"/>
            <a:ext cx="8475227" cy="939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SzTx/>
              <a:buNone/>
              <a:defRPr sz="4800"/>
            </a:lvl1pPr>
          </a:lstStyle>
          <a:p>
            <a:pPr/>
            <a:r>
              <a:t>Level 4 heading</a:t>
            </a:r>
          </a:p>
        </p:txBody>
      </p:sp>
      <p:sp>
        <p:nvSpPr>
          <p:cNvPr id="79" name="Shape 79"/>
          <p:cNvSpPr/>
          <p:nvPr/>
        </p:nvSpPr>
        <p:spPr>
          <a:xfrm>
            <a:off x="1293582" y="8824728"/>
            <a:ext cx="847522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000"/>
            </a:lvl1pPr>
          </a:lstStyle>
          <a:p>
            <a:pPr/>
            <a:r>
              <a:t>Level 4 heading</a:t>
            </a:r>
          </a:p>
        </p:txBody>
      </p:sp>
      <p:pic>
        <p:nvPicPr>
          <p:cNvPr id="80" name="BAA_RGB-filter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10036849"/>
            <a:ext cx="2013652" cy="72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8692" y="11493674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>
            <p:ph type="body" sz="quarter" idx="13"/>
          </p:nvPr>
        </p:nvSpPr>
        <p:spPr>
          <a:xfrm>
            <a:off x="1293582" y="6551608"/>
            <a:ext cx="4590004" cy="2082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SzTx/>
              <a:buNone/>
              <a:defRPr>
                <a:solidFill>
                  <a:srgbClr val="DCE3E2"/>
                </a:solidFill>
              </a:defRPr>
            </a:lvl1pPr>
          </a:lstStyle>
          <a:p>
            <a:pPr/>
            <a:r>
              <a:t>Paragraph text that spans across several lines</a:t>
            </a:r>
          </a:p>
        </p:txBody>
      </p:sp>
      <p:sp>
        <p:nvSpPr>
          <p:cNvPr id="91" name="Shape 91"/>
          <p:cNvSpPr/>
          <p:nvPr>
            <p:ph type="body" sz="quarter" idx="14"/>
          </p:nvPr>
        </p:nvSpPr>
        <p:spPr>
          <a:xfrm>
            <a:off x="1293582" y="3898900"/>
            <a:ext cx="8475227" cy="1422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SzTx/>
              <a:buNone/>
              <a:defRPr>
                <a:solidFill>
                  <a:srgbClr val="DCE3E2"/>
                </a:solidFill>
              </a:defRPr>
            </a:lvl1pPr>
          </a:lstStyle>
          <a:p>
            <a:pPr/>
            <a:r>
              <a:t>Wide paragraph text spans across several lines on the slide</a:t>
            </a:r>
          </a:p>
        </p:txBody>
      </p:sp>
      <p:sp>
        <p:nvSpPr>
          <p:cNvPr id="92" name="Shape 92"/>
          <p:cNvSpPr/>
          <p:nvPr>
            <p:ph type="body" sz="quarter" idx="15"/>
          </p:nvPr>
        </p:nvSpPr>
        <p:spPr>
          <a:xfrm>
            <a:off x="7021579" y="6551608"/>
            <a:ext cx="4590004" cy="2082801"/>
          </a:xfrm>
          <a:prstGeom prst="rect">
            <a:avLst/>
          </a:prstGeom>
        </p:spPr>
        <p:txBody>
          <a:bodyPr anchor="t">
            <a:spAutoFit/>
          </a:bodyPr>
          <a:lstStyle>
            <a:lvl1pPr marL="467894" indent="-467894">
              <a:defRPr>
                <a:solidFill>
                  <a:srgbClr val="DCE3E2"/>
                </a:solidFill>
              </a:defRPr>
            </a:lvl1pPr>
          </a:lstStyle>
          <a:p>
            <a:pPr/>
            <a:r>
              <a:t>Bullet item that spans across several lines</a:t>
            </a:r>
          </a:p>
        </p:txBody>
      </p:sp>
      <p:sp>
        <p:nvSpPr>
          <p:cNvPr id="93" name="Shape 93"/>
          <p:cNvSpPr/>
          <p:nvPr>
            <p:ph type="body" sz="quarter" idx="16"/>
          </p:nvPr>
        </p:nvSpPr>
        <p:spPr>
          <a:xfrm>
            <a:off x="1293582" y="2743134"/>
            <a:ext cx="8475227" cy="1066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SzTx/>
              <a:buNone/>
              <a:defRPr sz="5600">
                <a:solidFill>
                  <a:srgbClr val="DCE3E2"/>
                </a:solidFill>
              </a:defRPr>
            </a:lvl1pPr>
          </a:lstStyle>
          <a:p>
            <a:pPr/>
            <a:r>
              <a:t>Level 3 heading</a:t>
            </a:r>
          </a:p>
        </p:txBody>
      </p:sp>
      <p:sp>
        <p:nvSpPr>
          <p:cNvPr id="94" name="Shape 94"/>
          <p:cNvSpPr/>
          <p:nvPr>
            <p:ph type="body" sz="quarter" idx="17"/>
          </p:nvPr>
        </p:nvSpPr>
        <p:spPr>
          <a:xfrm>
            <a:off x="699869" y="735270"/>
            <a:ext cx="11605062" cy="1663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buSzTx/>
              <a:buNone/>
              <a:defRPr sz="9000">
                <a:solidFill>
                  <a:srgbClr val="DCE3E2"/>
                </a:solidFill>
              </a:defRPr>
            </a:lvl1pPr>
          </a:lstStyle>
          <a:p>
            <a:pPr/>
            <a:r>
              <a:t>Level 2</a:t>
            </a:r>
          </a:p>
        </p:txBody>
      </p:sp>
      <p:sp>
        <p:nvSpPr>
          <p:cNvPr id="95" name="Shape 95"/>
          <p:cNvSpPr/>
          <p:nvPr>
            <p:ph type="body" sz="quarter" idx="18"/>
          </p:nvPr>
        </p:nvSpPr>
        <p:spPr>
          <a:xfrm>
            <a:off x="1293582" y="5684776"/>
            <a:ext cx="8475227" cy="9398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SzTx/>
              <a:buNone/>
              <a:defRPr sz="4800">
                <a:solidFill>
                  <a:srgbClr val="DCE3E2"/>
                </a:solidFill>
              </a:defRPr>
            </a:lvl1pPr>
          </a:lstStyle>
          <a:p>
            <a:pPr/>
            <a:r>
              <a:t>Level 4 heading</a:t>
            </a:r>
          </a:p>
        </p:txBody>
      </p:sp>
      <p:pic>
        <p:nvPicPr>
          <p:cNvPr id="96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Grey">
    <p:bg>
      <p:bgPr>
        <a:solidFill>
          <a:srgbClr val="31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BAA_RG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8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A_RGB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813" y="8848759"/>
            <a:ext cx="2013652" cy="7255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304517" y="7924800"/>
            <a:ext cx="12395765" cy="0"/>
          </a:xfrm>
          <a:prstGeom prst="line">
            <a:avLst/>
          </a:prstGeom>
          <a:ln w="25400">
            <a:solidFill>
              <a:srgbClr val="7D807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000"/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46393" y="9314875"/>
            <a:ext cx="312014" cy="317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400">
                <a:solidFill>
                  <a:srgbClr val="31363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+mn-lt"/>
          <a:ea typeface="+mn-ea"/>
          <a:cs typeface="+mn-cs"/>
          <a:sym typeface="Avenir Book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+mn-lt"/>
          <a:ea typeface="+mn-ea"/>
          <a:cs typeface="+mn-cs"/>
          <a:sym typeface="Avenir Book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+mn-lt"/>
          <a:ea typeface="+mn-ea"/>
          <a:cs typeface="+mn-cs"/>
          <a:sym typeface="Avenir Book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+mn-lt"/>
          <a:ea typeface="+mn-ea"/>
          <a:cs typeface="+mn-cs"/>
          <a:sym typeface="Avenir Book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+mn-lt"/>
          <a:ea typeface="+mn-ea"/>
          <a:cs typeface="+mn-cs"/>
          <a:sym typeface="Avenir Book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+mn-lt"/>
          <a:ea typeface="+mn-ea"/>
          <a:cs typeface="+mn-cs"/>
          <a:sym typeface="Avenir Book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+mn-lt"/>
          <a:ea typeface="+mn-ea"/>
          <a:cs typeface="+mn-cs"/>
          <a:sym typeface="Avenir Book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+mn-lt"/>
          <a:ea typeface="+mn-ea"/>
          <a:cs typeface="+mn-cs"/>
          <a:sym typeface="Avenir Book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rgbClr val="313636"/>
          </a:solidFill>
          <a:uFillTx/>
          <a:latin typeface="+mn-lt"/>
          <a:ea typeface="+mn-ea"/>
          <a:cs typeface="+mn-cs"/>
          <a:sym typeface="Avenir Book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+mn-lt"/>
          <a:ea typeface="+mn-ea"/>
          <a:cs typeface="+mn-cs"/>
          <a:sym typeface="Avenir Book"/>
        </a:defRPr>
      </a:lvl1pPr>
      <a:lvl2pPr marL="8890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+mn-lt"/>
          <a:ea typeface="+mn-ea"/>
          <a:cs typeface="+mn-cs"/>
          <a:sym typeface="Avenir Book"/>
        </a:defRPr>
      </a:lvl2pPr>
      <a:lvl3pPr marL="1333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+mn-lt"/>
          <a:ea typeface="+mn-ea"/>
          <a:cs typeface="+mn-cs"/>
          <a:sym typeface="Avenir Book"/>
        </a:defRPr>
      </a:lvl3pPr>
      <a:lvl4pPr marL="17780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+mn-lt"/>
          <a:ea typeface="+mn-ea"/>
          <a:cs typeface="+mn-cs"/>
          <a:sym typeface="Avenir Book"/>
        </a:defRPr>
      </a:lvl4pPr>
      <a:lvl5pPr marL="2222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+mn-lt"/>
          <a:ea typeface="+mn-ea"/>
          <a:cs typeface="+mn-cs"/>
          <a:sym typeface="Avenir Book"/>
        </a:defRPr>
      </a:lvl5pPr>
      <a:lvl6pPr marL="26670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+mn-lt"/>
          <a:ea typeface="+mn-ea"/>
          <a:cs typeface="+mn-cs"/>
          <a:sym typeface="Avenir Book"/>
        </a:defRPr>
      </a:lvl6pPr>
      <a:lvl7pPr marL="3111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+mn-lt"/>
          <a:ea typeface="+mn-ea"/>
          <a:cs typeface="+mn-cs"/>
          <a:sym typeface="Avenir Book"/>
        </a:defRPr>
      </a:lvl7pPr>
      <a:lvl8pPr marL="35560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+mn-lt"/>
          <a:ea typeface="+mn-ea"/>
          <a:cs typeface="+mn-cs"/>
          <a:sym typeface="Avenir Book"/>
        </a:defRPr>
      </a:lvl8pPr>
      <a:lvl9pPr marL="4000500" marR="0" indent="-4445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4E5755"/>
          </a:solidFill>
          <a:uFillTx/>
          <a:latin typeface="+mn-lt"/>
          <a:ea typeface="+mn-ea"/>
          <a:cs typeface="+mn-cs"/>
          <a:sym typeface="Avenir Book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jwb@eaaa.dk" TargetMode="External"/><Relationship Id="rId3" Type="http://schemas.openxmlformats.org/officeDocument/2006/relationships/hyperlink" Target="http://www.baaa.dk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hyperlink" Target="https://www.cyfe.com/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panic.com/statusboard/" TargetMode="External"/><Relationship Id="rId3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www.cyfe.com/blog/zapier-dashboard-widgets/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cyfe.com/blog/google-analytics-metrics/" TargetMode="External"/><Relationship Id="rId3" Type="http://schemas.openxmlformats.org/officeDocument/2006/relationships/hyperlink" Target="http://seo-hacker.com/create-seo-dashboard-cyfe" TargetMode="External"/><Relationship Id="rId4" Type="http://schemas.openxmlformats.org/officeDocument/2006/relationships/hyperlink" Target="https://www.panic.com/blog/panic-status-board-2013-edition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hyperlink" Target="mailto:jwb@eaaa.dk" TargetMode="External"/><Relationship Id="rId3" Type="http://schemas.openxmlformats.org/officeDocument/2006/relationships/hyperlink" Target="http://www.baaa.dk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Dashboards</a:t>
            </a:r>
          </a:p>
        </p:txBody>
      </p:sp>
      <p:sp>
        <p:nvSpPr>
          <p:cNvPr id="327" name="Shape 327"/>
          <p:cNvSpPr/>
          <p:nvPr>
            <p:ph type="body" idx="14"/>
          </p:nvPr>
        </p:nvSpPr>
        <p:spPr>
          <a:xfrm>
            <a:off x="1637106" y="4481645"/>
            <a:ext cx="9730588" cy="762001"/>
          </a:xfrm>
          <a:prstGeom prst="rect">
            <a:avLst/>
          </a:prstGeom>
        </p:spPr>
        <p:txBody>
          <a:bodyPr/>
          <a:lstStyle/>
          <a:p>
            <a:pPr/>
            <a:r>
              <a:t>Overview of metrics through connected data</a:t>
            </a:r>
          </a:p>
        </p:txBody>
      </p:sp>
      <p:sp>
        <p:nvSpPr>
          <p:cNvPr id="328" name="Shape 328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r>
              <a:t>Author: Jarne W. Beutnagel (</a:t>
            </a:r>
            <a:r>
              <a:rPr u="sng">
                <a:hlinkClick r:id="rId2" invalidUrl="" action="" tgtFrame="" tooltip="" history="1" highlightClick="0" endSnd="0"/>
              </a:rPr>
              <a:t>jwb@eaaa.dk</a:t>
            </a:r>
            <a:r>
              <a:t>)</a:t>
            </a:r>
          </a:p>
          <a:p>
            <a:pPr marL="0" indent="0">
              <a:buSzTx/>
              <a:buNone/>
              <a:defRPr sz="1600"/>
            </a:pPr>
            <a:r>
              <a:t>Subject: Interaction Design</a:t>
            </a:r>
          </a:p>
          <a:p>
            <a:pPr marL="0" indent="0">
              <a:buSzTx/>
              <a:buNone/>
              <a:defRPr sz="1600"/>
            </a:pPr>
            <a:r>
              <a:t>Course: Multimedia Design &amp; Communication</a:t>
            </a:r>
          </a:p>
          <a:p>
            <a:pPr marL="0" indent="0">
              <a:buSzTx/>
              <a:buNone/>
              <a:defRPr sz="1600"/>
            </a:pPr>
            <a:r>
              <a:t>© 2015 Business Academy Aarhus (</a:t>
            </a:r>
            <a:r>
              <a:rPr u="sng">
                <a:hlinkClick r:id="rId3" invalidUrl="" action="" tgtFrame="" tooltip="" history="1" highlightClick="0" endSnd="0"/>
              </a:rPr>
              <a:t>www.baaa.dk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81863" y="-3281"/>
            <a:ext cx="15616258" cy="9760162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9239767" y="1114334"/>
            <a:ext cx="5776664" cy="762001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10158974" y="1114334"/>
            <a:ext cx="202684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pPr/>
            <a:r>
              <a:t>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96" y="556269"/>
            <a:ext cx="15862453" cy="7557055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9239767" y="1114334"/>
            <a:ext cx="5776664" cy="762001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10560980" y="1114334"/>
            <a:ext cx="122283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pPr/>
            <a:r>
              <a:t>Sales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093" y="602285"/>
            <a:ext cx="12462614" cy="8108863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9239767" y="1114334"/>
            <a:ext cx="5776664" cy="762001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9437246" y="1114334"/>
            <a:ext cx="347030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pPr/>
            <a:r>
              <a:t>Support Tickets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3102546" y="2826124"/>
            <a:ext cx="679970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000"/>
            </a:lvl1pPr>
          </a:lstStyle>
          <a:p>
            <a:pPr/>
            <a:r>
              <a:t>Get it from…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6526" y="-5378"/>
            <a:ext cx="14696034" cy="871202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630165" y="8830531"/>
            <a:ext cx="510100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DCE3E2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https://www.cyfe.com/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630165" y="8830531"/>
            <a:ext cx="707484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DCE3E2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https://panic.com/statusboard/</a:t>
            </a:r>
            <a:r>
              <a:t>  </a:t>
            </a:r>
          </a:p>
        </p:txBody>
      </p:sp>
      <p:pic>
        <p:nvPicPr>
          <p:cNvPr id="3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58383" y="-20042"/>
            <a:ext cx="16921566" cy="8839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630165" y="8830531"/>
            <a:ext cx="668296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CE3E2"/>
                </a:solidFill>
              </a:defRPr>
            </a:lvl1pPr>
          </a:lstStyle>
          <a:p>
            <a:pPr/>
            <a:r>
              <a:t>https://www.geckoboard.com/</a:t>
            </a:r>
          </a:p>
        </p:txBody>
      </p:sp>
      <p:pic>
        <p:nvPicPr>
          <p:cNvPr id="37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9243" y="-29753"/>
            <a:ext cx="15840937" cy="8365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2084705" y="2826124"/>
            <a:ext cx="8835391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000"/>
            </a:lvl1pPr>
          </a:lstStyle>
          <a:p>
            <a:pPr/>
            <a:r>
              <a:t>How to use them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3357575" y="3015084"/>
            <a:ext cx="628965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5600"/>
            </a:pPr>
            <a:r>
              <a:t>Connect APIs</a:t>
            </a:r>
          </a:p>
          <a:p>
            <a:pPr algn="ctr">
              <a:defRPr sz="5600"/>
            </a:pPr>
            <a:r>
              <a:t>(No or little coding)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8999" y="1276046"/>
            <a:ext cx="6146801" cy="242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1078" y="5859172"/>
            <a:ext cx="5502644" cy="251746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>
            <a:off x="5967361" y="3848100"/>
            <a:ext cx="1070078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300">
                <a:latin typeface="Avenir Black"/>
                <a:ea typeface="Avenir Black"/>
                <a:cs typeface="Avenir Black"/>
                <a:sym typeface="Avenir Black"/>
              </a:defRPr>
            </a:lvl1pPr>
          </a:lstStyle>
          <a:p>
            <a:pPr/>
            <a:r>
              <a:t>+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9837" y="-79502"/>
            <a:ext cx="17929353" cy="9912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489724" y="2890188"/>
            <a:ext cx="12025352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Read more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https://www.cyfe.com/blog/zapier-dashboard-widgets/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2926943" y="3497684"/>
            <a:ext cx="7150914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600"/>
            </a:lvl1pPr>
          </a:lstStyle>
          <a:p>
            <a:pPr/>
            <a:r>
              <a:t>Or build your own API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6002947" y="4495800"/>
            <a:ext cx="998906" cy="762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86" name="Shape 386"/>
          <p:cNvSpPr/>
          <p:nvPr/>
        </p:nvSpPr>
        <p:spPr>
          <a:xfrm>
            <a:off x="917526" y="1183692"/>
            <a:ext cx="8343901" cy="679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{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"data":  [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        {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                "Date":  "20130320",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                "Users":  "1"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        }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],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"onduplicate":  {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        "Users":  "replace"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},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"color":  {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        "Users":  "#52ff7f"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},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"type":  {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        "Users":  "line"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        }</a:t>
            </a:r>
          </a:p>
          <a:p>
            <a:pPr>
              <a:defRPr sz="2400">
                <a:solidFill>
                  <a:srgbClr val="DCE3E2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3776916" y="2826124"/>
            <a:ext cx="5450968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000"/>
            </a:lvl1pPr>
          </a:lstStyle>
          <a:p>
            <a:pPr/>
            <a:r>
              <a:t>Inspiration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6002947" y="4495800"/>
            <a:ext cx="998906" cy="762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391" name="Shape 391"/>
          <p:cNvSpPr/>
          <p:nvPr/>
        </p:nvSpPr>
        <p:spPr>
          <a:xfrm>
            <a:off x="979186" y="1777999"/>
            <a:ext cx="11046428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>
                <a:solidFill>
                  <a:srgbClr val="DCE3E2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https://www.cyfe.com/blog/google-analytics-metrics/</a:t>
            </a:r>
            <a:r>
              <a:t> </a:t>
            </a:r>
          </a:p>
          <a:p>
            <a:pPr>
              <a:defRPr sz="4400">
                <a:solidFill>
                  <a:srgbClr val="DCE3E2"/>
                </a:solidFill>
              </a:defRPr>
            </a:pPr>
          </a:p>
          <a:p>
            <a:pPr>
              <a:defRPr sz="4400">
                <a:solidFill>
                  <a:srgbClr val="DCE3E2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http://seo-hacker.com/create-seo-dashboard-cyfe</a:t>
            </a:r>
            <a:r>
              <a:t> </a:t>
            </a:r>
          </a:p>
          <a:p>
            <a:pPr>
              <a:defRPr sz="4400">
                <a:solidFill>
                  <a:srgbClr val="DCE3E2"/>
                </a:solidFill>
              </a:defRPr>
            </a:pPr>
          </a:p>
          <a:p>
            <a:pPr>
              <a:defRPr sz="4400">
                <a:solidFill>
                  <a:srgbClr val="DCE3E2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https://www.panic.com/blog/panic-status-board-2013-edition/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>
                <a:solidFill>
                  <a:srgbClr val="7D8181"/>
                </a:solidFill>
              </a:defRPr>
            </a:pPr>
            <a:r>
              <a:t>Author: Jarne W. Beutnagel (</a:t>
            </a:r>
            <a:r>
              <a:rPr u="sng">
                <a:hlinkClick r:id="rId2" invalidUrl="" action="" tgtFrame="" tooltip="" history="1" highlightClick="0" endSnd="0"/>
              </a:rPr>
              <a:t>jwb@eaaa.dk</a:t>
            </a:r>
            <a:r>
              <a:t>)</a:t>
            </a:r>
          </a:p>
          <a:p>
            <a:pPr marL="0" indent="0">
              <a:buSzTx/>
              <a:buNone/>
              <a:defRPr sz="1600">
                <a:solidFill>
                  <a:srgbClr val="7D8181"/>
                </a:solidFill>
              </a:defRPr>
            </a:pPr>
            <a:r>
              <a:t>Subject: Interaction Design</a:t>
            </a:r>
          </a:p>
          <a:p>
            <a:pPr marL="0" indent="0">
              <a:buSzTx/>
              <a:buNone/>
              <a:defRPr sz="1600">
                <a:solidFill>
                  <a:srgbClr val="7D8181"/>
                </a:solidFill>
              </a:defRPr>
            </a:pPr>
            <a:r>
              <a:t>Course: Multimedia Design &amp; Communication</a:t>
            </a:r>
          </a:p>
          <a:p>
            <a:pPr marL="0" indent="0">
              <a:buSzTx/>
              <a:buNone/>
              <a:defRPr sz="1600">
                <a:solidFill>
                  <a:srgbClr val="7D8181"/>
                </a:solidFill>
              </a:defRPr>
            </a:pPr>
            <a:r>
              <a:t>© 2015 Business Academy Aarhus (</a:t>
            </a:r>
            <a:r>
              <a:rPr u="sng">
                <a:hlinkClick r:id="rId3" invalidUrl="" action="" tgtFrame="" tooltip="" history="1" highlightClick="0" endSnd="0"/>
              </a:rPr>
              <a:t>www.baaa.dk</a:t>
            </a:r>
            <a:r>
              <a:t>)</a:t>
            </a:r>
          </a:p>
        </p:txBody>
      </p:sp>
      <p:sp>
        <p:nvSpPr>
          <p:cNvPr id="394" name="Shape 394"/>
          <p:cNvSpPr/>
          <p:nvPr/>
        </p:nvSpPr>
        <p:spPr>
          <a:xfrm>
            <a:off x="3897020" y="2975330"/>
            <a:ext cx="521076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rgbClr val="DCE3E2"/>
                </a:solidFill>
              </a:defRPr>
            </a:lvl1pPr>
          </a:lstStyle>
          <a:p>
            <a:pPr/>
            <a:r>
              <a:t>Happy building!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851040"/>
            <a:ext cx="13004801" cy="754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62135" y="-5020"/>
            <a:ext cx="17592141" cy="9763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86420" y="-229057"/>
            <a:ext cx="15377640" cy="10211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217" y="759630"/>
            <a:ext cx="13004801" cy="7261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1048575" y="2826124"/>
            <a:ext cx="10907650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9000"/>
            </a:lvl1pPr>
          </a:lstStyle>
          <a:p>
            <a:pPr/>
            <a:r>
              <a:t>What to use them for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0879" y="-48832"/>
            <a:ext cx="15762022" cy="985126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9239768" y="1114334"/>
            <a:ext cx="5776663" cy="762001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9734045" y="1114334"/>
            <a:ext cx="287670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Social Media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18834" y="-112056"/>
            <a:ext cx="15964340" cy="997771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9239767" y="1114334"/>
            <a:ext cx="5776664" cy="762001"/>
          </a:xfrm>
          <a:prstGeom prst="rect">
            <a:avLst/>
          </a:prstGeom>
          <a:solidFill>
            <a:srgbClr val="99C7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10025053" y="1114334"/>
            <a:ext cx="229468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pPr/>
            <a:r>
              <a:t>Marketing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4E5755"/>
      </a:dk1>
      <a:lt1>
        <a:srgbClr val="000000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Avenir Book"/>
        <a:ea typeface="Avenir Book"/>
        <a:cs typeface="Avenir Book"/>
      </a:majorFont>
      <a:minorFont>
        <a:latin typeface="Avenir Book"/>
        <a:ea typeface="Avenir Book"/>
        <a:cs typeface="Avenir Book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C7CE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Heavy"/>
            <a:ea typeface="Avenir Heavy"/>
            <a:cs typeface="Avenir Heavy"/>
            <a:sym typeface="Avenir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4E5755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Avenir Book"/>
        <a:ea typeface="Avenir Book"/>
        <a:cs typeface="Avenir Book"/>
      </a:majorFont>
      <a:minorFont>
        <a:latin typeface="Avenir Book"/>
        <a:ea typeface="Avenir Book"/>
        <a:cs typeface="Avenir Book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C7CE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Heavy"/>
            <a:ea typeface="Avenir Heavy"/>
            <a:cs typeface="Avenir Heavy"/>
            <a:sym typeface="Avenir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4E5755"/>
            </a:solidFill>
            <a:effectLst/>
            <a:uFillTx/>
            <a:latin typeface="+mn-lt"/>
            <a:ea typeface="+mn-ea"/>
            <a:cs typeface="+mn-cs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